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Rechts oben liegen die Themen, die gut bewertet werden und wenig Bedarf auslösen; links unten die Themen mit Gesprächsbedarf.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Grüne Säulen: Mittelwert je Themenfeld auf der Skala −5 bis +5. Die gestrichelte Linie ist der Gesamtmittelwert.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Schmale, hohe Kurve = einhelliges Bild. Breite oder zweigipfelige Kurve = die Einschätzungen gehen auseinander.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Säulen: Anzahl der genannten Optimierungsbedarfe. Linie: Anteil an den je Themenfeld überhaupt ankreuzbaren Aspekten.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Anonymisiert, absteigend sortiert. Säulen: Bewertung der Person. Linie: Anzahl der von ihr genannten Optimierungsbedarfe.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Werte oberhalb der Nulllinie wirken teamstärkend, Werte unterhalb tendenziell teamschwächend – je Parameter gestapelt.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Anteil an den möglichen Nennungen, je Parameter aus den Themenfeldern addiert.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AL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718304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606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RSC² Coaching Consulting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3200400" y="4718304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606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www.teamcheckup.de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8321040" y="4718304"/>
            <a:ext cx="36576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5606A"/>
                </a:solidFill>
                <a:latin typeface="Century Gothic"/>
                <a:ea typeface="Century Gothic"/>
                <a:cs typeface="Century Gothic"/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8321040" y="4718304"/>
            <a:ext cx="36576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5606A"/>
                </a:solidFill>
                <a:latin typeface="Century Gothic"/>
                <a:ea typeface="Century Gothic"/>
                <a:cs typeface="Century Gothic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92608"/>
            <a:ext cx="2103120" cy="786384"/>
          </a:xfrm>
          <a:prstGeom prst="roundRect">
            <a:avLst>
              <a:gd name="adj" fmla="val 4651"/>
            </a:avLst>
          </a:prstGeom>
          <a:solidFill>
            <a:srgbClr val="FFFFFF">
              <a:alpha val="88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384048"/>
            <a:ext cx="767695" cy="603504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822960" y="1371600"/>
            <a:ext cx="7498080" cy="3063240"/>
          </a:xfrm>
          <a:prstGeom prst="rect">
            <a:avLst/>
          </a:prstGeom>
          <a:solidFill>
            <a:srgbClr val="EBF7F7">
              <a:alpha val="94000"/>
            </a:srgbClr>
          </a:solidFill>
          <a:ln w="12700">
            <a:solidFill>
              <a:srgbClr val="EBF7F7">
                <a:alpha val="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05840" y="1481328"/>
            <a:ext cx="7132320" cy="2834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300" b="1" spc="300" kern="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ERGEBNISSE</a:t>
            </a:r>
            <a:endParaRPr lang="en-US" sz="1300" dirty="0"/>
          </a:p>
          <a:p>
            <a:pPr algn="ctr" indent="0" marL="0">
              <a:lnSpc>
                <a:spcPct val="115000"/>
              </a:lnSpc>
              <a:buNone/>
            </a:pPr>
            <a:r>
              <a:rPr lang="en-US" sz="3200" b="1" spc="150" kern="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TEAM-CHECKUP</a:t>
            </a:r>
            <a:endParaRPr lang="en-US" sz="1300" dirty="0"/>
          </a:p>
          <a:p>
            <a:pPr algn="ctr" indent="0" marL="0">
              <a:lnSpc>
                <a:spcPct val="115000"/>
              </a:lnSpc>
              <a:buNone/>
            </a:pPr>
            <a:r>
              <a:rPr lang="en-US" sz="1100" spc="250" kern="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für das</a:t>
            </a:r>
            <a:endParaRPr lang="en-US" sz="1300" dirty="0"/>
          </a:p>
          <a:p>
            <a:pPr algn="ctr" indent="0" marL="0">
              <a:lnSpc>
                <a:spcPct val="115000"/>
              </a:lnSpc>
              <a:buNone/>
            </a:pPr>
            <a:r>
              <a:rPr lang="en-US" sz="2000" b="1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Team Kundenservice</a:t>
            </a:r>
            <a:endParaRPr lang="en-US" sz="1300" dirty="0"/>
          </a:p>
          <a:p>
            <a:pPr algn="ctr" indent="0" marL="0">
              <a:lnSpc>
                <a:spcPct val="115000"/>
              </a:lnSpc>
              <a:buNone/>
            </a:pPr>
            <a:r>
              <a:rPr lang="en-US" sz="1700" b="1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Muster AG</a:t>
            </a:r>
            <a:endParaRPr lang="en-US" sz="1300" dirty="0"/>
          </a:p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21. August 2026 · Runde 4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19456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2B9BC7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Veränderung zur Vorrunde</a:t>
            </a:r>
            <a:endParaRPr lang="en-US" sz="2100" dirty="0"/>
          </a:p>
        </p:txBody>
      </p:sp>
      <p:sp>
        <p:nvSpPr>
          <p:cNvPr id="3" name="Shape 1"/>
          <p:cNvSpPr/>
          <p:nvPr/>
        </p:nvSpPr>
        <p:spPr>
          <a:xfrm>
            <a:off x="457200" y="640080"/>
            <a:ext cx="8229600" cy="20117"/>
          </a:xfrm>
          <a:prstGeom prst="rect">
            <a:avLst/>
          </a:prstGeom>
          <a:solidFill>
            <a:srgbClr val="1BA3A6"/>
          </a:solidFill>
          <a:ln w="12700">
            <a:solidFill>
              <a:srgbClr val="1BA3A6">
                <a:alpha val="0"/>
              </a:srgbClr>
            </a:solidFill>
            <a:prstDash val="solid"/>
          </a:ln>
        </p:spPr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932688"/>
          <a:ext cx="8229600" cy="914400"/>
        </p:xfrm>
        <a:graphic>
          <a:graphicData uri="http://schemas.openxmlformats.org/drawingml/2006/table">
            <a:tbl>
              <a:tblPr/>
              <a:tblGrid>
                <a:gridCol w="4663440"/>
                <a:gridCol w="1188720"/>
                <a:gridCol w="1188720"/>
                <a:gridCol w="1188720"/>
              </a:tblGrid>
              <a:tr h="43891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33383D"/>
                          </a:solidFill>
                          <a:latin typeface="Century Gothic" pitchFamily="34" charset="0"/>
                          <a:ea typeface="Century Gothic" pitchFamily="34" charset="-122"/>
                          <a:cs typeface="Century Gothic" pitchFamily="34" charset="-120"/>
                        </a:rPr>
                        <a:t>Themenbereich</a:t>
                      </a:r>
                      <a:endParaRPr lang="en-US" sz="115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7F5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50" b="1" dirty="0">
                          <a:solidFill>
                            <a:srgbClr val="33383D"/>
                          </a:solidFill>
                          <a:latin typeface="Century Gothic" pitchFamily="34" charset="0"/>
                          <a:ea typeface="Century Gothic" pitchFamily="34" charset="-122"/>
                          <a:cs typeface="Century Gothic" pitchFamily="34" charset="-120"/>
                        </a:rPr>
                        <a:t>Vorher</a:t>
                      </a:r>
                      <a:endParaRPr lang="en-US" sz="115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  <a:p>
                      <a:pPr algn="r" indent="0" marL="0">
                        <a:buNone/>
                      </a:pPr>
                      <a:r>
                        <a:rPr lang="en-US" sz="1150" b="1" dirty="0">
                          <a:solidFill>
                            <a:srgbClr val="33383D"/>
                          </a:solidFill>
                          <a:latin typeface="Century Gothic" pitchFamily="34" charset="0"/>
                          <a:ea typeface="Century Gothic" pitchFamily="34" charset="-122"/>
                          <a:cs typeface="Century Gothic" pitchFamily="34" charset="-120"/>
                        </a:rPr>
                        <a:t>04/26</a:t>
                      </a:r>
                      <a:endParaRPr lang="en-US" sz="115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7F5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50" b="1" dirty="0">
                          <a:solidFill>
                            <a:srgbClr val="33383D"/>
                          </a:solidFill>
                          <a:latin typeface="Century Gothic" pitchFamily="34" charset="0"/>
                          <a:ea typeface="Century Gothic" pitchFamily="34" charset="-122"/>
                          <a:cs typeface="Century Gothic" pitchFamily="34" charset="-120"/>
                        </a:rPr>
                        <a:t>Aktuell</a:t>
                      </a:r>
                      <a:endParaRPr lang="en-US" sz="115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  <a:p>
                      <a:pPr algn="r" indent="0" marL="0">
                        <a:buNone/>
                      </a:pPr>
                      <a:r>
                        <a:rPr lang="en-US" sz="1150" b="1" dirty="0">
                          <a:solidFill>
                            <a:srgbClr val="33383D"/>
                          </a:solidFill>
                          <a:latin typeface="Century Gothic" pitchFamily="34" charset="0"/>
                          <a:ea typeface="Century Gothic" pitchFamily="34" charset="-122"/>
                          <a:cs typeface="Century Gothic" pitchFamily="34" charset="-120"/>
                        </a:rPr>
                        <a:t>08/26</a:t>
                      </a:r>
                      <a:endParaRPr lang="en-US" sz="115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7F5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50" b="1" dirty="0">
                          <a:solidFill>
                            <a:srgbClr val="33383D"/>
                          </a:solidFill>
                          <a:latin typeface="Century Gothic" pitchFamily="34" charset="0"/>
                          <a:ea typeface="Century Gothic" pitchFamily="34" charset="-122"/>
                          <a:cs typeface="Century Gothic" pitchFamily="34" charset="-120"/>
                        </a:rPr>
                        <a:t>Δ</a:t>
                      </a:r>
                      <a:endParaRPr lang="en-US" sz="115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7F5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83D"/>
                          </a:solidFill>
                          <a:latin typeface="Century Gothic" pitchFamily="34" charset="0"/>
                          <a:ea typeface="Century Gothic" pitchFamily="34" charset="-122"/>
                          <a:cs typeface="Century Gothic" pitchFamily="34" charset="-120"/>
                        </a:rPr>
                        <a:t>Team-Klima</a:t>
                      </a:r>
                      <a:endParaRPr lang="en-US" sz="115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50" dirty="0">
                          <a:solidFill>
                            <a:srgbClr val="33383D"/>
                          </a:solidFill>
                          <a:latin typeface="Century Gothic" pitchFamily="34" charset="0"/>
                          <a:ea typeface="Century Gothic" pitchFamily="34" charset="-122"/>
                          <a:cs typeface="Century Gothic" pitchFamily="34" charset="-120"/>
                        </a:rPr>
                        <a:t>0,11</a:t>
                      </a:r>
                      <a:endParaRPr lang="en-US" sz="115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50" dirty="0">
                          <a:solidFill>
                            <a:srgbClr val="33383D"/>
                          </a:solidFill>
                          <a:latin typeface="Century Gothic" pitchFamily="34" charset="0"/>
                          <a:ea typeface="Century Gothic" pitchFamily="34" charset="-122"/>
                          <a:cs typeface="Century Gothic" pitchFamily="34" charset="-120"/>
                        </a:rPr>
                        <a:t>1,10</a:t>
                      </a:r>
                      <a:endParaRPr lang="en-US" sz="115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50" b="1" dirty="0">
                          <a:solidFill>
                            <a:srgbClr val="45BE9B"/>
                          </a:solidFill>
                          <a:latin typeface="Century Gothic" pitchFamily="34" charset="0"/>
                          <a:ea typeface="Century Gothic" pitchFamily="34" charset="-122"/>
                          <a:cs typeface="Century Gothic" pitchFamily="34" charset="-120"/>
                        </a:rPr>
                        <a:t>+0,99</a:t>
                      </a:r>
                      <a:endParaRPr lang="en-US" sz="115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83D"/>
                          </a:solidFill>
                          <a:latin typeface="Century Gothic" pitchFamily="34" charset="0"/>
                          <a:ea typeface="Century Gothic" pitchFamily="34" charset="-122"/>
                          <a:cs typeface="Century Gothic" pitchFamily="34" charset="-120"/>
                        </a:rPr>
                        <a:t>Team-Performance</a:t>
                      </a:r>
                      <a:endParaRPr lang="en-US" sz="115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50" dirty="0">
                          <a:solidFill>
                            <a:srgbClr val="33383D"/>
                          </a:solidFill>
                          <a:latin typeface="Century Gothic" pitchFamily="34" charset="0"/>
                          <a:ea typeface="Century Gothic" pitchFamily="34" charset="-122"/>
                          <a:cs typeface="Century Gothic" pitchFamily="34" charset="-120"/>
                        </a:rPr>
                        <a:t>0,67</a:t>
                      </a:r>
                      <a:endParaRPr lang="en-US" sz="115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50" dirty="0">
                          <a:solidFill>
                            <a:srgbClr val="33383D"/>
                          </a:solidFill>
                          <a:latin typeface="Century Gothic" pitchFamily="34" charset="0"/>
                          <a:ea typeface="Century Gothic" pitchFamily="34" charset="-122"/>
                          <a:cs typeface="Century Gothic" pitchFamily="34" charset="-120"/>
                        </a:rPr>
                        <a:t>1,80</a:t>
                      </a:r>
                      <a:endParaRPr lang="en-US" sz="115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50" b="1" dirty="0">
                          <a:solidFill>
                            <a:srgbClr val="45BE9B"/>
                          </a:solidFill>
                          <a:latin typeface="Century Gothic" pitchFamily="34" charset="0"/>
                          <a:ea typeface="Century Gothic" pitchFamily="34" charset="-122"/>
                          <a:cs typeface="Century Gothic" pitchFamily="34" charset="-120"/>
                        </a:rPr>
                        <a:t>+1,13</a:t>
                      </a:r>
                      <a:endParaRPr lang="en-US" sz="115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83D"/>
                          </a:solidFill>
                          <a:latin typeface="Century Gothic" pitchFamily="34" charset="0"/>
                          <a:ea typeface="Century Gothic" pitchFamily="34" charset="-122"/>
                          <a:cs typeface="Century Gothic" pitchFamily="34" charset="-120"/>
                        </a:rPr>
                        <a:t>Team-Organisation</a:t>
                      </a:r>
                      <a:endParaRPr lang="en-US" sz="115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50" dirty="0">
                          <a:solidFill>
                            <a:srgbClr val="33383D"/>
                          </a:solidFill>
                          <a:latin typeface="Century Gothic" pitchFamily="34" charset="0"/>
                          <a:ea typeface="Century Gothic" pitchFamily="34" charset="-122"/>
                          <a:cs typeface="Century Gothic" pitchFamily="34" charset="-120"/>
                        </a:rPr>
                        <a:t>-0,56</a:t>
                      </a:r>
                      <a:endParaRPr lang="en-US" sz="115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50" dirty="0">
                          <a:solidFill>
                            <a:srgbClr val="33383D"/>
                          </a:solidFill>
                          <a:latin typeface="Century Gothic" pitchFamily="34" charset="0"/>
                          <a:ea typeface="Century Gothic" pitchFamily="34" charset="-122"/>
                          <a:cs typeface="Century Gothic" pitchFamily="34" charset="-120"/>
                        </a:rPr>
                        <a:t>1,20</a:t>
                      </a:r>
                      <a:endParaRPr lang="en-US" sz="115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50" b="1" dirty="0">
                          <a:solidFill>
                            <a:srgbClr val="45BE9B"/>
                          </a:solidFill>
                          <a:latin typeface="Century Gothic" pitchFamily="34" charset="0"/>
                          <a:ea typeface="Century Gothic" pitchFamily="34" charset="-122"/>
                          <a:cs typeface="Century Gothic" pitchFamily="34" charset="-120"/>
                        </a:rPr>
                        <a:t>+1,76</a:t>
                      </a:r>
                      <a:endParaRPr lang="en-US" sz="115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83D"/>
                          </a:solidFill>
                          <a:latin typeface="Century Gothic" pitchFamily="34" charset="0"/>
                          <a:ea typeface="Century Gothic" pitchFamily="34" charset="-122"/>
                          <a:cs typeface="Century Gothic" pitchFamily="34" charset="-120"/>
                        </a:rPr>
                        <a:t>Team-Commitment</a:t>
                      </a:r>
                      <a:endParaRPr lang="en-US" sz="115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50" dirty="0">
                          <a:solidFill>
                            <a:srgbClr val="33383D"/>
                          </a:solidFill>
                          <a:latin typeface="Century Gothic" pitchFamily="34" charset="0"/>
                          <a:ea typeface="Century Gothic" pitchFamily="34" charset="-122"/>
                          <a:cs typeface="Century Gothic" pitchFamily="34" charset="-120"/>
                        </a:rPr>
                        <a:t>0,89</a:t>
                      </a:r>
                      <a:endParaRPr lang="en-US" sz="115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50" dirty="0">
                          <a:solidFill>
                            <a:srgbClr val="33383D"/>
                          </a:solidFill>
                          <a:latin typeface="Century Gothic" pitchFamily="34" charset="0"/>
                          <a:ea typeface="Century Gothic" pitchFamily="34" charset="-122"/>
                          <a:cs typeface="Century Gothic" pitchFamily="34" charset="-120"/>
                        </a:rPr>
                        <a:t>1,70</a:t>
                      </a:r>
                      <a:endParaRPr lang="en-US" sz="115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50" b="1" dirty="0">
                          <a:solidFill>
                            <a:srgbClr val="45BE9B"/>
                          </a:solidFill>
                          <a:latin typeface="Century Gothic" pitchFamily="34" charset="0"/>
                          <a:ea typeface="Century Gothic" pitchFamily="34" charset="-122"/>
                          <a:cs typeface="Century Gothic" pitchFamily="34" charset="-120"/>
                        </a:rPr>
                        <a:t>+0,81</a:t>
                      </a:r>
                      <a:endParaRPr lang="en-US" sz="115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83D"/>
                          </a:solidFill>
                          <a:latin typeface="Century Gothic" pitchFamily="34" charset="0"/>
                          <a:ea typeface="Century Gothic" pitchFamily="34" charset="-122"/>
                          <a:cs typeface="Century Gothic" pitchFamily="34" charset="-120"/>
                        </a:rPr>
                        <a:t>Professionalität des Teams</a:t>
                      </a:r>
                      <a:endParaRPr lang="en-US" sz="115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50" dirty="0">
                          <a:solidFill>
                            <a:srgbClr val="33383D"/>
                          </a:solidFill>
                          <a:latin typeface="Century Gothic" pitchFamily="34" charset="0"/>
                          <a:ea typeface="Century Gothic" pitchFamily="34" charset="-122"/>
                          <a:cs typeface="Century Gothic" pitchFamily="34" charset="-120"/>
                        </a:rPr>
                        <a:t>0,78</a:t>
                      </a:r>
                      <a:endParaRPr lang="en-US" sz="115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50" dirty="0">
                          <a:solidFill>
                            <a:srgbClr val="33383D"/>
                          </a:solidFill>
                          <a:latin typeface="Century Gothic" pitchFamily="34" charset="0"/>
                          <a:ea typeface="Century Gothic" pitchFamily="34" charset="-122"/>
                          <a:cs typeface="Century Gothic" pitchFamily="34" charset="-120"/>
                        </a:rPr>
                        <a:t>1,50</a:t>
                      </a:r>
                      <a:endParaRPr lang="en-US" sz="115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50" b="1" dirty="0">
                          <a:solidFill>
                            <a:srgbClr val="45BE9B"/>
                          </a:solidFill>
                          <a:latin typeface="Century Gothic" pitchFamily="34" charset="0"/>
                          <a:ea typeface="Century Gothic" pitchFamily="34" charset="-122"/>
                          <a:cs typeface="Century Gothic" pitchFamily="34" charset="-120"/>
                        </a:rPr>
                        <a:t>+0,72</a:t>
                      </a:r>
                      <a:endParaRPr lang="en-US" sz="115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83D"/>
                          </a:solidFill>
                          <a:latin typeface="Century Gothic" pitchFamily="34" charset="0"/>
                          <a:ea typeface="Century Gothic" pitchFamily="34" charset="-122"/>
                          <a:cs typeface="Century Gothic" pitchFamily="34" charset="-120"/>
                        </a:rPr>
                        <a:t>Kultur: Kommunikation und Konflikte</a:t>
                      </a:r>
                      <a:endParaRPr lang="en-US" sz="115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50" dirty="0">
                          <a:solidFill>
                            <a:srgbClr val="33383D"/>
                          </a:solidFill>
                          <a:latin typeface="Century Gothic" pitchFamily="34" charset="0"/>
                          <a:ea typeface="Century Gothic" pitchFamily="34" charset="-122"/>
                          <a:cs typeface="Century Gothic" pitchFamily="34" charset="-120"/>
                        </a:rPr>
                        <a:t>0,22</a:t>
                      </a:r>
                      <a:endParaRPr lang="en-US" sz="115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50" dirty="0">
                          <a:solidFill>
                            <a:srgbClr val="33383D"/>
                          </a:solidFill>
                          <a:latin typeface="Century Gothic" pitchFamily="34" charset="0"/>
                          <a:ea typeface="Century Gothic" pitchFamily="34" charset="-122"/>
                          <a:cs typeface="Century Gothic" pitchFamily="34" charset="-120"/>
                        </a:rPr>
                        <a:t>1,10</a:t>
                      </a:r>
                      <a:endParaRPr lang="en-US" sz="115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50" b="1" dirty="0">
                          <a:solidFill>
                            <a:srgbClr val="45BE9B"/>
                          </a:solidFill>
                          <a:latin typeface="Century Gothic" pitchFamily="34" charset="0"/>
                          <a:ea typeface="Century Gothic" pitchFamily="34" charset="-122"/>
                          <a:cs typeface="Century Gothic" pitchFamily="34" charset="-120"/>
                        </a:rPr>
                        <a:t>+0,88</a:t>
                      </a:r>
                      <a:endParaRPr lang="en-US" sz="115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83D"/>
                          </a:solidFill>
                          <a:latin typeface="Century Gothic" pitchFamily="34" charset="0"/>
                          <a:ea typeface="Century Gothic" pitchFamily="34" charset="-122"/>
                          <a:cs typeface="Century Gothic" pitchFamily="34" charset="-120"/>
                        </a:rPr>
                        <a:t>Führung im Team</a:t>
                      </a:r>
                      <a:endParaRPr lang="en-US" sz="115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50" dirty="0">
                          <a:solidFill>
                            <a:srgbClr val="33383D"/>
                          </a:solidFill>
                          <a:latin typeface="Century Gothic" pitchFamily="34" charset="0"/>
                          <a:ea typeface="Century Gothic" pitchFamily="34" charset="-122"/>
                          <a:cs typeface="Century Gothic" pitchFamily="34" charset="-120"/>
                        </a:rPr>
                        <a:t>0,22</a:t>
                      </a:r>
                      <a:endParaRPr lang="en-US" sz="115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50" dirty="0">
                          <a:solidFill>
                            <a:srgbClr val="33383D"/>
                          </a:solidFill>
                          <a:latin typeface="Century Gothic" pitchFamily="34" charset="0"/>
                          <a:ea typeface="Century Gothic" pitchFamily="34" charset="-122"/>
                          <a:cs typeface="Century Gothic" pitchFamily="34" charset="-120"/>
                        </a:rPr>
                        <a:t>1,30</a:t>
                      </a:r>
                      <a:endParaRPr lang="en-US" sz="115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50" b="1" dirty="0">
                          <a:solidFill>
                            <a:srgbClr val="45BE9B"/>
                          </a:solidFill>
                          <a:latin typeface="Century Gothic" pitchFamily="34" charset="0"/>
                          <a:ea typeface="Century Gothic" pitchFamily="34" charset="-122"/>
                          <a:cs typeface="Century Gothic" pitchFamily="34" charset="-120"/>
                        </a:rPr>
                        <a:t>+1,08</a:t>
                      </a:r>
                      <a:endParaRPr lang="en-US" sz="115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83D"/>
                          </a:solidFill>
                          <a:latin typeface="Century Gothic" pitchFamily="34" charset="0"/>
                          <a:ea typeface="Century Gothic" pitchFamily="34" charset="-122"/>
                          <a:cs typeface="Century Gothic" pitchFamily="34" charset="-120"/>
                        </a:rPr>
                        <a:t>Strategie – Auftrag – Rolle in der Organisation</a:t>
                      </a:r>
                      <a:endParaRPr lang="en-US" sz="115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50" dirty="0">
                          <a:solidFill>
                            <a:srgbClr val="33383D"/>
                          </a:solidFill>
                          <a:latin typeface="Century Gothic" pitchFamily="34" charset="0"/>
                          <a:ea typeface="Century Gothic" pitchFamily="34" charset="-122"/>
                          <a:cs typeface="Century Gothic" pitchFamily="34" charset="-120"/>
                        </a:rPr>
                        <a:t>-1,56</a:t>
                      </a:r>
                      <a:endParaRPr lang="en-US" sz="115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50" dirty="0">
                          <a:solidFill>
                            <a:srgbClr val="33383D"/>
                          </a:solidFill>
                          <a:latin typeface="Century Gothic" pitchFamily="34" charset="0"/>
                          <a:ea typeface="Century Gothic" pitchFamily="34" charset="-122"/>
                          <a:cs typeface="Century Gothic" pitchFamily="34" charset="-120"/>
                        </a:rPr>
                        <a:t>-1,70</a:t>
                      </a:r>
                      <a:endParaRPr lang="en-US" sz="115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50" b="1" dirty="0">
                          <a:solidFill>
                            <a:srgbClr val="B03A2E"/>
                          </a:solidFill>
                          <a:latin typeface="Century Gothic" pitchFamily="34" charset="0"/>
                          <a:ea typeface="Century Gothic" pitchFamily="34" charset="-122"/>
                          <a:cs typeface="Century Gothic" pitchFamily="34" charset="-120"/>
                        </a:rPr>
                        <a:t>-0,14</a:t>
                      </a:r>
                      <a:endParaRPr lang="en-US" sz="115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83D"/>
                          </a:solidFill>
                          <a:latin typeface="Century Gothic" pitchFamily="34" charset="0"/>
                          <a:ea typeface="Century Gothic" pitchFamily="34" charset="-122"/>
                          <a:cs typeface="Century Gothic" pitchFamily="34" charset="-120"/>
                        </a:rPr>
                        <a:t>Teammitglieder</a:t>
                      </a:r>
                      <a:endParaRPr lang="en-US" sz="115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50" dirty="0">
                          <a:solidFill>
                            <a:srgbClr val="33383D"/>
                          </a:solidFill>
                          <a:latin typeface="Century Gothic" pitchFamily="34" charset="0"/>
                          <a:ea typeface="Century Gothic" pitchFamily="34" charset="-122"/>
                          <a:cs typeface="Century Gothic" pitchFamily="34" charset="-120"/>
                        </a:rPr>
                        <a:t>1,67</a:t>
                      </a:r>
                      <a:endParaRPr lang="en-US" sz="115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50" dirty="0">
                          <a:solidFill>
                            <a:srgbClr val="33383D"/>
                          </a:solidFill>
                          <a:latin typeface="Century Gothic" pitchFamily="34" charset="0"/>
                          <a:ea typeface="Century Gothic" pitchFamily="34" charset="-122"/>
                          <a:cs typeface="Century Gothic" pitchFamily="34" charset="-120"/>
                        </a:rPr>
                        <a:t>1,90</a:t>
                      </a:r>
                      <a:endParaRPr lang="en-US" sz="115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50" b="1" dirty="0">
                          <a:solidFill>
                            <a:srgbClr val="45BE9B"/>
                          </a:solidFill>
                          <a:latin typeface="Century Gothic" pitchFamily="34" charset="0"/>
                          <a:ea typeface="Century Gothic" pitchFamily="34" charset="-122"/>
                          <a:cs typeface="Century Gothic" pitchFamily="34" charset="-120"/>
                        </a:rPr>
                        <a:t>+0,23</a:t>
                      </a:r>
                      <a:endParaRPr lang="en-US" sz="115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8321040" y="4718304"/>
            <a:ext cx="36576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5606A"/>
                </a:solidFill>
                <a:latin typeface="Century Gothic"/>
                <a:ea typeface="Century Gothic"/>
                <a:cs typeface="Century Gothic"/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19456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2B9BC7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So erlebe ich derzeit mein Team</a:t>
            </a:r>
            <a:endParaRPr lang="en-US" sz="2100" dirty="0"/>
          </a:p>
        </p:txBody>
      </p:sp>
      <p:sp>
        <p:nvSpPr>
          <p:cNvPr id="3" name="Shape 1"/>
          <p:cNvSpPr/>
          <p:nvPr/>
        </p:nvSpPr>
        <p:spPr>
          <a:xfrm>
            <a:off x="457200" y="640080"/>
            <a:ext cx="8229600" cy="20117"/>
          </a:xfrm>
          <a:prstGeom prst="rect">
            <a:avLst/>
          </a:prstGeom>
          <a:solidFill>
            <a:srgbClr val="1BA3A6"/>
          </a:solidFill>
          <a:ln w="12700">
            <a:solidFill>
              <a:srgbClr val="1BA3A6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694944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5606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Bitte in einem prägnanten Satz zusammengefasst: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457200" y="1060704"/>
            <a:ext cx="8229600" cy="3557016"/>
          </a:xfrm>
          <a:prstGeom prst="rect">
            <a:avLst/>
          </a:prstGeom>
          <a:solidFill>
            <a:srgbClr val="FFFFFF"/>
          </a:solidFill>
          <a:ln w="12700">
            <a:solidFill>
              <a:srgbClr val="E5E8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21792" y="1170432"/>
            <a:ext cx="7900416" cy="3337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spcAft>
                <a:spcPts val="900"/>
              </a:spcAft>
              <a:buNone/>
            </a:pPr>
            <a:r>
              <a:rPr lang="en-US" sz="15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„Wir sind ein eingespieltes Team, das auch in stressigen Phasen zusammenhält.“</a:t>
            </a:r>
            <a:endParaRPr lang="en-US" sz="1500" dirty="0"/>
          </a:p>
          <a:p>
            <a:pPr indent="0" marL="0">
              <a:lnSpc>
                <a:spcPct val="120000"/>
              </a:lnSpc>
              <a:spcAft>
                <a:spcPts val="900"/>
              </a:spcAft>
              <a:buNone/>
            </a:pPr>
            <a:r>
              <a:rPr lang="en-US" sz="15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„Nach einem harten Jahr sind wir stärker als je zuvor – die Stimmung ist wieder gut.“</a:t>
            </a:r>
            <a:endParaRPr lang="en-US" sz="1500" dirty="0"/>
          </a:p>
          <a:p>
            <a:pPr indent="0" marL="0">
              <a:lnSpc>
                <a:spcPct val="120000"/>
              </a:lnSpc>
              <a:spcAft>
                <a:spcPts val="900"/>
              </a:spcAft>
              <a:buNone/>
            </a:pPr>
            <a:r>
              <a:rPr lang="en-US" sz="15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„Ich komme gern zur Arbeit, weil ich mich auf die Kolleginnen und Kollegen verlassen kann.“</a:t>
            </a:r>
            <a:endParaRPr lang="en-US" sz="1500" dirty="0"/>
          </a:p>
          <a:p>
            <a:pPr indent="0" marL="0">
              <a:lnSpc>
                <a:spcPct val="120000"/>
              </a:lnSpc>
              <a:spcAft>
                <a:spcPts val="900"/>
              </a:spcAft>
              <a:buNone/>
            </a:pPr>
            <a:r>
              <a:rPr lang="en-US" sz="15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„Wir haben gelernt, offen miteinander zu reden – das hat vieles verändert.“</a:t>
            </a:r>
            <a:endParaRPr lang="en-US" sz="1500" dirty="0"/>
          </a:p>
          <a:p>
            <a:pPr indent="0" marL="0">
              <a:lnSpc>
                <a:spcPct val="120000"/>
              </a:lnSpc>
              <a:spcAft>
                <a:spcPts val="900"/>
              </a:spcAft>
              <a:buNone/>
            </a:pPr>
            <a:r>
              <a:rPr lang="en-US" sz="15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„Ein Team mit viel Erfahrung, das endlich wieder an einem Strang zieht.“</a:t>
            </a:r>
            <a:endParaRPr lang="en-US" sz="1500" dirty="0"/>
          </a:p>
          <a:p>
            <a:pPr indent="0" marL="0">
              <a:lnSpc>
                <a:spcPct val="120000"/>
              </a:lnSpc>
              <a:spcAft>
                <a:spcPts val="900"/>
              </a:spcAft>
              <a:buNone/>
            </a:pPr>
            <a:r>
              <a:rPr lang="en-US" sz="15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„Im Alltag läuft es gut, aber bei den großen Themen treten wir auf der Stelle.“</a:t>
            </a:r>
            <a:endParaRPr lang="en-US" sz="1500" dirty="0"/>
          </a:p>
          <a:p>
            <a:pPr indent="0" marL="0">
              <a:lnSpc>
                <a:spcPct val="120000"/>
              </a:lnSpc>
              <a:spcAft>
                <a:spcPts val="900"/>
              </a:spcAft>
              <a:buNone/>
            </a:pPr>
            <a:r>
              <a:rPr lang="en-US" sz="15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„Vieles ist besser geworden – ich bin aber noch nicht sicher, ob es hält.“</a:t>
            </a:r>
            <a:endParaRPr lang="en-US" sz="1500" dirty="0"/>
          </a:p>
          <a:p>
            <a:pPr indent="0" marL="0">
              <a:lnSpc>
                <a:spcPct val="120000"/>
              </a:lnSpc>
              <a:spcAft>
                <a:spcPts val="900"/>
              </a:spcAft>
              <a:buNone/>
            </a:pPr>
            <a:r>
              <a:rPr lang="en-US" sz="15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„Die Verbesserungen sind spürbar, aber die Grundprobleme sind nicht gelöst.“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8321040" y="4718304"/>
            <a:ext cx="36576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5606A"/>
                </a:solidFill>
                <a:latin typeface="Century Gothic"/>
                <a:ea typeface="Century Gothic"/>
                <a:cs typeface="Century Gothic"/>
              </a:defRPr>
            </a:lvl1pPr>
          </a:lstStyle>
          <a:p>
            <a:pPr algn="r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19456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2B9BC7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So erlebe ich derzeit mein Team</a:t>
            </a:r>
            <a:endParaRPr lang="en-US" sz="2100" dirty="0"/>
          </a:p>
        </p:txBody>
      </p:sp>
      <p:sp>
        <p:nvSpPr>
          <p:cNvPr id="3" name="Shape 1"/>
          <p:cNvSpPr/>
          <p:nvPr/>
        </p:nvSpPr>
        <p:spPr>
          <a:xfrm>
            <a:off x="457200" y="640080"/>
            <a:ext cx="8229600" cy="20117"/>
          </a:xfrm>
          <a:prstGeom prst="rect">
            <a:avLst/>
          </a:prstGeom>
          <a:solidFill>
            <a:srgbClr val="1BA3A6"/>
          </a:solidFill>
          <a:ln w="12700">
            <a:solidFill>
              <a:srgbClr val="1BA3A6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694944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5606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Bitte in einem prägnanten Satz zusammengefasst: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457200" y="1060704"/>
            <a:ext cx="8229600" cy="3557016"/>
          </a:xfrm>
          <a:prstGeom prst="rect">
            <a:avLst/>
          </a:prstGeom>
          <a:solidFill>
            <a:srgbClr val="FFFFFF"/>
          </a:solidFill>
          <a:ln w="12700">
            <a:solidFill>
              <a:srgbClr val="E5E8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21792" y="1170432"/>
            <a:ext cx="7900416" cy="3337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spcAft>
                <a:spcPts val="900"/>
              </a:spcAft>
              <a:buNone/>
            </a:pPr>
            <a:r>
              <a:rPr lang="en-US" sz="15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„Wohin die Reise geht, weiß hier niemand – das zermürbt auf Dauer.“</a:t>
            </a:r>
            <a:endParaRPr lang="en-US" sz="1500" dirty="0"/>
          </a:p>
          <a:p>
            <a:pPr indent="0" marL="0">
              <a:lnSpc>
                <a:spcPct val="120000"/>
              </a:lnSpc>
              <a:spcAft>
                <a:spcPts val="900"/>
              </a:spcAft>
              <a:buNone/>
            </a:pPr>
            <a:r>
              <a:rPr lang="en-US" sz="15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„Solange unklar ist, was aus unserem Bereich wird, bleibt für mich alles Kosmetik.“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8321040" y="4718304"/>
            <a:ext cx="36576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5606A"/>
                </a:solidFill>
                <a:latin typeface="Century Gothic"/>
                <a:ea typeface="Century Gothic"/>
                <a:cs typeface="Century Gothic"/>
              </a:defRPr>
            </a:lvl1pPr>
          </a:lstStyle>
          <a:p>
            <a:pPr algn="r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19456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2B9BC7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Anmerkungen aus dem Team</a:t>
            </a:r>
            <a:endParaRPr lang="en-US" sz="2100" dirty="0"/>
          </a:p>
        </p:txBody>
      </p:sp>
      <p:sp>
        <p:nvSpPr>
          <p:cNvPr id="3" name="Shape 1"/>
          <p:cNvSpPr/>
          <p:nvPr/>
        </p:nvSpPr>
        <p:spPr>
          <a:xfrm>
            <a:off x="457200" y="640080"/>
            <a:ext cx="8229600" cy="20117"/>
          </a:xfrm>
          <a:prstGeom prst="rect">
            <a:avLst/>
          </a:prstGeom>
          <a:solidFill>
            <a:srgbClr val="1BA3A6"/>
          </a:solidFill>
          <a:ln w="12700">
            <a:solidFill>
              <a:srgbClr val="1BA3A6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694944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5606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Raum für Anmerkungen, Hinweise zum Teamprozess oder hier noch nicht genannte Themen: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457200" y="1060704"/>
            <a:ext cx="8229600" cy="3557016"/>
          </a:xfrm>
          <a:prstGeom prst="rect">
            <a:avLst/>
          </a:prstGeom>
          <a:solidFill>
            <a:srgbClr val="FFFFFF"/>
          </a:solidFill>
          <a:ln w="12700">
            <a:solidFill>
              <a:srgbClr val="E5E8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21792" y="1170432"/>
            <a:ext cx="7900416" cy="3337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spcAft>
                <a:spcPts val="900"/>
              </a:spcAft>
              <a:buNone/>
            </a:pPr>
            <a:r>
              <a:rPr lang="en-US" sz="15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„Die neuen Teamregeln aus dem Workshop haben den Umgangston deutlich verbessert.“</a:t>
            </a:r>
            <a:endParaRPr lang="en-US" sz="1500" dirty="0"/>
          </a:p>
          <a:p>
            <a:pPr indent="0" marL="0">
              <a:lnSpc>
                <a:spcPct val="120000"/>
              </a:lnSpc>
              <a:spcAft>
                <a:spcPts val="900"/>
              </a:spcAft>
              <a:buNone/>
            </a:pPr>
            <a:r>
              <a:rPr lang="en-US" sz="15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„Danke für die offene Moderation der letzten Runden – bitte beibehalten.“</a:t>
            </a:r>
            <a:endParaRPr lang="en-US" sz="1500" dirty="0"/>
          </a:p>
          <a:p>
            <a:pPr indent="0" marL="0">
              <a:lnSpc>
                <a:spcPct val="120000"/>
              </a:lnSpc>
              <a:spcAft>
                <a:spcPts val="900"/>
              </a:spcAft>
              <a:buNone/>
            </a:pPr>
            <a:r>
              <a:rPr lang="en-US" sz="15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„Zur Zukunft unseres Standorts hätte ich gern endlich eine klare Aussage der Geschäftsleitung.“</a:t>
            </a:r>
            <a:endParaRPr lang="en-US" sz="1500" dirty="0"/>
          </a:p>
          <a:p>
            <a:pPr indent="0" marL="0">
              <a:lnSpc>
                <a:spcPct val="120000"/>
              </a:lnSpc>
              <a:spcAft>
                <a:spcPts val="900"/>
              </a:spcAft>
              <a:buNone/>
            </a:pPr>
            <a:r>
              <a:rPr lang="en-US" sz="15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„Die Systemumstellung im Frühjahr hat uns Wochen gekostet – so etwas bitte früher mit uns planen.“</a:t>
            </a:r>
            <a:endParaRPr lang="en-US" sz="1500" dirty="0"/>
          </a:p>
          <a:p>
            <a:pPr indent="0" marL="0">
              <a:lnSpc>
                <a:spcPct val="120000"/>
              </a:lnSpc>
              <a:spcAft>
                <a:spcPts val="900"/>
              </a:spcAft>
              <a:buNone/>
            </a:pPr>
            <a:r>
              <a:rPr lang="en-US" sz="15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„Zum Thema Strategie äußere ich mich nicht mehr – es ändert sich ja doch nichts.“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8321040" y="4718304"/>
            <a:ext cx="36576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5606A"/>
                </a:solidFill>
                <a:latin typeface="Century Gothic"/>
                <a:ea typeface="Century Gothic"/>
                <a:cs typeface="Century Gothic"/>
              </a:defRPr>
            </a:lvl1pPr>
          </a:lstStyle>
          <a:p>
            <a:pPr algn="r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19456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2B9BC7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Einordnung der Ergebnisse</a:t>
            </a:r>
            <a:endParaRPr lang="en-US" sz="2100" dirty="0"/>
          </a:p>
        </p:txBody>
      </p:sp>
      <p:sp>
        <p:nvSpPr>
          <p:cNvPr id="3" name="Shape 1"/>
          <p:cNvSpPr/>
          <p:nvPr/>
        </p:nvSpPr>
        <p:spPr>
          <a:xfrm>
            <a:off x="457200" y="640080"/>
            <a:ext cx="8229600" cy="20117"/>
          </a:xfrm>
          <a:prstGeom prst="rect">
            <a:avLst/>
          </a:prstGeom>
          <a:solidFill>
            <a:srgbClr val="1BA3A6"/>
          </a:solidFill>
          <a:ln w="12700">
            <a:solidFill>
              <a:srgbClr val="1BA3A6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694944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5606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Was lässt sich aus den Zahlen ablesen?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1097280"/>
            <a:ext cx="8046720" cy="3520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5000"/>
              </a:lnSpc>
              <a:spcAft>
                <a:spcPts val="700"/>
              </a:spcAft>
              <a:buSzPct val="100000"/>
              <a:buChar char="▪"/>
            </a:pPr>
            <a:r>
              <a:rPr lang="en-US" sz="14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Team liegt auf Leistungs- und Beziehungsebene stabil positiv; nur </a:t>
            </a:r>
            <a:pPr indent="0" marL="0">
              <a:lnSpc>
                <a:spcPct val="125000"/>
              </a:lnSpc>
              <a:spcAft>
                <a:spcPts val="700"/>
              </a:spcAft>
              <a:buNone/>
            </a:pPr>
            <a:r>
              <a:rPr lang="en-US" sz="1400" b="1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Strategie–Auftrag–Rolle</a:t>
            </a:r>
            <a:pPr indent="0" marL="0">
              <a:lnSpc>
                <a:spcPct val="125000"/>
              </a:lnSpc>
              <a:spcAft>
                <a:spcPts val="700"/>
              </a:spcAft>
              <a:buNone/>
            </a:pPr>
            <a:r>
              <a:rPr lang="en-US" sz="14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 zieht die Struktur nach unten, ohne positive Stimme</a:t>
            </a:r>
            <a:endParaRPr lang="en-US" sz="1400" dirty="0"/>
          </a:p>
          <a:p>
            <a:pPr marL="342900" indent="-342900">
              <a:lnSpc>
                <a:spcPct val="125000"/>
              </a:lnSpc>
              <a:spcAft>
                <a:spcPts val="700"/>
              </a:spcAft>
              <a:buSzPct val="100000"/>
              <a:buChar char="▪"/>
            </a:pPr>
            <a:r>
              <a:rPr lang="en-US" sz="14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Strategie: klar negativ (−1.7) bei nur 7 % Optimierungsnennungen – typisches </a:t>
            </a:r>
            <a:pPr indent="0" marL="0">
              <a:lnSpc>
                <a:spcPct val="125000"/>
              </a:lnSpc>
              <a:spcAft>
                <a:spcPts val="700"/>
              </a:spcAft>
              <a:buNone/>
            </a:pPr>
            <a:r>
              <a:rPr lang="en-US" sz="1400" b="1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Resignationsmuster</a:t>
            </a:r>
            <a:pPr indent="0" marL="0">
              <a:lnSpc>
                <a:spcPct val="125000"/>
              </a:lnSpc>
              <a:spcAft>
                <a:spcPts val="700"/>
              </a:spcAft>
              <a:buNone/>
            </a:pPr>
            <a:r>
              <a:rPr lang="en-US" sz="14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, zuerst Klärung und Dialog statt Maßnahmen</a:t>
            </a:r>
            <a:endParaRPr lang="en-US" sz="1400" dirty="0"/>
          </a:p>
          <a:p>
            <a:pPr marL="342900" indent="-342900">
              <a:lnSpc>
                <a:spcPct val="125000"/>
              </a:lnSpc>
              <a:spcAft>
                <a:spcPts val="700"/>
              </a:spcAft>
              <a:buSzPct val="100000"/>
              <a:buChar char="▪"/>
            </a:pPr>
            <a:r>
              <a:rPr lang="en-US" sz="14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Kritische Stimmen nennen die meisten Bedarfe (8–11) – </a:t>
            </a:r>
            <a:pPr indent="0" marL="0">
              <a:lnSpc>
                <a:spcPct val="125000"/>
              </a:lnSpc>
              <a:spcAft>
                <a:spcPts val="700"/>
              </a:spcAft>
              <a:buNone/>
            </a:pPr>
            <a:r>
              <a:rPr lang="en-US" sz="1400" b="1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engagiert-unzufrieden</a:t>
            </a:r>
            <a:pPr indent="0" marL="0">
              <a:lnSpc>
                <a:spcPct val="125000"/>
              </a:lnSpc>
              <a:spcAft>
                <a:spcPts val="700"/>
              </a:spcAft>
              <a:buNone/>
            </a:pPr>
            <a:r>
              <a:rPr lang="en-US" sz="14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 und ansprechbar, wenn die Zukunftsunsicherheit ernst genommen wird</a:t>
            </a:r>
            <a:endParaRPr lang="en-US" sz="1400" dirty="0"/>
          </a:p>
          <a:p>
            <a:pPr marL="342900" indent="-342900">
              <a:lnSpc>
                <a:spcPct val="125000"/>
              </a:lnSpc>
              <a:spcAft>
                <a:spcPts val="700"/>
              </a:spcAft>
              <a:buSzPct val="100000"/>
              <a:buChar char="▪"/>
            </a:pPr>
            <a:r>
              <a:rPr lang="en-US" sz="14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Kultur/Kommunikation (17 %) und Performance (15 %) trotz guter Bewertung meiste Nennungen – Team will den </a:t>
            </a:r>
            <a:pPr indent="0" marL="0">
              <a:lnSpc>
                <a:spcPct val="125000"/>
              </a:lnSpc>
              <a:spcAft>
                <a:spcPts val="700"/>
              </a:spcAft>
              <a:buNone/>
            </a:pPr>
            <a:r>
              <a:rPr lang="en-US" sz="1400" b="1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Verbesserungsweg</a:t>
            </a:r>
            <a:pPr indent="0" marL="0">
              <a:lnSpc>
                <a:spcPct val="125000"/>
              </a:lnSpc>
              <a:spcAft>
                <a:spcPts val="700"/>
              </a:spcAft>
              <a:buNone/>
            </a:pPr>
            <a:r>
              <a:rPr lang="en-US" sz="14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 konkret weitergehen</a:t>
            </a:r>
            <a:endParaRPr lang="en-US" sz="1400" dirty="0"/>
          </a:p>
          <a:p>
            <a:pPr marL="342900" indent="-342900">
              <a:lnSpc>
                <a:spcPct val="125000"/>
              </a:lnSpc>
              <a:spcAft>
                <a:spcPts val="700"/>
              </a:spcAft>
              <a:buSzPct val="100000"/>
              <a:buChar char="▪"/>
            </a:pPr>
            <a:r>
              <a:rPr lang="en-US" sz="14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Grundstimmung gespalten: 7 von 10 positiv (bis +3.22), 3 negativ – Trennlinie: trägt Verbesserung ohne </a:t>
            </a:r>
            <a:pPr indent="0" marL="0">
              <a:lnSpc>
                <a:spcPct val="125000"/>
              </a:lnSpc>
              <a:spcAft>
                <a:spcPts val="700"/>
              </a:spcAft>
              <a:buNone/>
            </a:pPr>
            <a:r>
              <a:rPr lang="en-US" sz="1400" b="1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strategische Klarheit</a:t>
            </a:r>
            <a:endParaRPr lang="en-US" sz="1400" dirty="0"/>
          </a:p>
          <a:p>
            <a:pPr marL="342900" indent="-342900">
              <a:lnSpc>
                <a:spcPct val="125000"/>
              </a:lnSpc>
              <a:spcAft>
                <a:spcPts val="700"/>
              </a:spcAft>
              <a:buSzPct val="100000"/>
              <a:buChar char="▪"/>
            </a:pPr>
            <a:r>
              <a:rPr lang="en-US" sz="14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Umgekehrtes Muster: starke Felder sammeln viele Nennungen, Strategie kaum – Team verortet die </a:t>
            </a:r>
            <a:pPr indent="0" marL="0">
              <a:lnSpc>
                <a:spcPct val="125000"/>
              </a:lnSpc>
              <a:spcAft>
                <a:spcPts val="700"/>
              </a:spcAft>
              <a:buNone/>
            </a:pPr>
            <a:r>
              <a:rPr lang="en-US" sz="1400" b="1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Lösung nicht bei sich</a:t>
            </a:r>
            <a:endParaRPr lang="en-US" sz="1400" dirty="0"/>
          </a:p>
          <a:p>
            <a:pPr marL="342900" indent="-342900">
              <a:lnSpc>
                <a:spcPct val="125000"/>
              </a:lnSpc>
              <a:spcAft>
                <a:spcPts val="700"/>
              </a:spcAft>
              <a:buSzPct val="100000"/>
              <a:buChar char="▪"/>
            </a:pPr>
            <a:r>
              <a:rPr lang="en-US" sz="14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Nächste Schritte: </a:t>
            </a:r>
            <a:pPr indent="0" marL="0">
              <a:lnSpc>
                <a:spcPct val="125000"/>
              </a:lnSpc>
              <a:spcAft>
                <a:spcPts val="700"/>
              </a:spcAft>
              <a:buNone/>
            </a:pPr>
            <a:r>
              <a:rPr lang="en-US" sz="1400" b="1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Zukunft von Standort und Bereich</a:t>
            </a:r>
            <a:pPr indent="0" marL="0">
              <a:lnSpc>
                <a:spcPct val="125000"/>
              </a:lnSpc>
              <a:spcAft>
                <a:spcPts val="700"/>
              </a:spcAft>
              <a:buNone/>
            </a:pPr>
            <a:r>
              <a:rPr lang="en-US" sz="14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 bearbeiten, fragile neue Routinen absichern, Termintreue und Fehlerqualität verbessern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8321040" y="4718304"/>
            <a:ext cx="36576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5606A"/>
                </a:solidFill>
                <a:latin typeface="Century Gothic"/>
                <a:ea typeface="Century Gothic"/>
                <a:cs typeface="Century Gothic"/>
              </a:defRPr>
            </a:lvl1pPr>
          </a:lstStyle>
          <a:p>
            <a:pPr algn="r"/>
            <a:fld id="{F7021451-1387-4CA6-816F-3879F97B5CBC}" type="slidenum">
              <a:rPr b="0" lang="en-US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19456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2B9BC7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Handlungsfelder</a:t>
            </a:r>
            <a:endParaRPr lang="en-US" sz="2100" dirty="0"/>
          </a:p>
        </p:txBody>
      </p:sp>
      <p:sp>
        <p:nvSpPr>
          <p:cNvPr id="3" name="Shape 1"/>
          <p:cNvSpPr/>
          <p:nvPr/>
        </p:nvSpPr>
        <p:spPr>
          <a:xfrm>
            <a:off x="457200" y="640080"/>
            <a:ext cx="8229600" cy="20117"/>
          </a:xfrm>
          <a:prstGeom prst="rect">
            <a:avLst/>
          </a:prstGeom>
          <a:solidFill>
            <a:srgbClr val="1BA3A6"/>
          </a:solidFill>
          <a:ln w="12700">
            <a:solidFill>
              <a:srgbClr val="1BA3A6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694944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5606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Woran das Team als Nächstes arbeiten kann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1097280"/>
            <a:ext cx="8046720" cy="3520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5000"/>
              </a:lnSpc>
              <a:spcAft>
                <a:spcPts val="700"/>
              </a:spcAft>
              <a:buSzPct val="100000"/>
              <a:buChar char="▪"/>
            </a:pPr>
            <a:r>
              <a:rPr lang="en-US" sz="14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Leistung: Verlässlichkeit von Zusagen intern wie extern schärfen – </a:t>
            </a:r>
            <a:pPr indent="0" marL="0">
              <a:lnSpc>
                <a:spcPct val="125000"/>
              </a:lnSpc>
              <a:spcAft>
                <a:spcPts val="700"/>
              </a:spcAft>
              <a:buNone/>
            </a:pPr>
            <a:r>
              <a:rPr lang="en-US" sz="1400" b="1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Termintreue</a:t>
            </a:r>
            <a:pPr indent="0" marL="0">
              <a:lnSpc>
                <a:spcPct val="125000"/>
              </a:lnSpc>
              <a:spcAft>
                <a:spcPts val="700"/>
              </a:spcAft>
              <a:buNone/>
            </a:pPr>
            <a:r>
              <a:rPr lang="en-US" sz="14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 mit 3 Nennungen eines der meistgenannten Leistungs-Items</a:t>
            </a:r>
            <a:endParaRPr lang="en-US" sz="1400" dirty="0"/>
          </a:p>
          <a:p>
            <a:pPr marL="342900" indent="-342900">
              <a:lnSpc>
                <a:spcPct val="125000"/>
              </a:lnSpc>
              <a:spcAft>
                <a:spcPts val="700"/>
              </a:spcAft>
              <a:buSzPct val="100000"/>
              <a:buChar char="▪"/>
            </a:pPr>
            <a:r>
              <a:rPr lang="en-US" sz="14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Gemeinsames </a:t>
            </a:r>
            <a:pPr indent="0" marL="0">
              <a:lnSpc>
                <a:spcPct val="125000"/>
              </a:lnSpc>
              <a:spcAft>
                <a:spcPts val="700"/>
              </a:spcAft>
              <a:buNone/>
            </a:pPr>
            <a:r>
              <a:rPr lang="en-US" sz="1400" b="1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Qualitätsverständnis</a:t>
            </a:r>
            <a:pPr indent="0" marL="0">
              <a:lnSpc>
                <a:spcPct val="125000"/>
              </a:lnSpc>
              <a:spcAft>
                <a:spcPts val="700"/>
              </a:spcAft>
              <a:buNone/>
            </a:pPr>
            <a:r>
              <a:rPr lang="en-US" sz="14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 explizit machen, Mehrarbeit fair regeln, Raum für Kreativität und Innovation gezielt öffnen</a:t>
            </a:r>
            <a:endParaRPr lang="en-US" sz="1400" dirty="0"/>
          </a:p>
          <a:p>
            <a:pPr marL="342900" indent="-342900">
              <a:lnSpc>
                <a:spcPct val="125000"/>
              </a:lnSpc>
              <a:spcAft>
                <a:spcPts val="700"/>
              </a:spcAft>
              <a:buSzPct val="100000"/>
              <a:buChar char="▪"/>
            </a:pPr>
            <a:r>
              <a:rPr lang="en-US" sz="14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Struktur: Klarheit zur </a:t>
            </a:r>
            <a:pPr indent="0" marL="0">
              <a:lnSpc>
                <a:spcPct val="125000"/>
              </a:lnSpc>
              <a:spcAft>
                <a:spcPts val="700"/>
              </a:spcAft>
              <a:buNone/>
            </a:pPr>
            <a:r>
              <a:rPr lang="en-US" sz="1400" b="1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Zukunft von Standort und Bereich</a:t>
            </a:r>
            <a:pPr indent="0" marL="0">
              <a:lnSpc>
                <a:spcPct val="125000"/>
              </a:lnSpc>
              <a:spcAft>
                <a:spcPts val="700"/>
              </a:spcAft>
              <a:buNone/>
            </a:pPr>
            <a:r>
              <a:rPr lang="en-US" sz="14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 bei der Geschäftsleitung einfordern, Klärungsstand transparent ins Team tragen</a:t>
            </a:r>
            <a:endParaRPr lang="en-US" sz="1400" dirty="0"/>
          </a:p>
          <a:p>
            <a:pPr marL="342900" indent="-342900">
              <a:lnSpc>
                <a:spcPct val="125000"/>
              </a:lnSpc>
              <a:spcAft>
                <a:spcPts val="700"/>
              </a:spcAft>
              <a:buSzPct val="100000"/>
              <a:buChar char="▪"/>
            </a:pPr>
            <a:r>
              <a:rPr lang="en-US" sz="1400" b="1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Resignation</a:t>
            </a:r>
            <a:pPr indent="0" marL="0">
              <a:lnSpc>
                <a:spcPct val="125000"/>
              </a:lnSpc>
              <a:spcAft>
                <a:spcPts val="700"/>
              </a:spcAft>
              <a:buNone/>
            </a:pPr>
            <a:r>
              <a:rPr lang="en-US" sz="14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 beim Thema Strategie zuerst im Dialog bearbeiten: Beeinflussbares sichtbar machen, bevor Maßnahmen aufgesetzt werden</a:t>
            </a:r>
            <a:endParaRPr lang="en-US" sz="1400" dirty="0"/>
          </a:p>
          <a:p>
            <a:pPr marL="342900" indent="-342900">
              <a:lnSpc>
                <a:spcPct val="125000"/>
              </a:lnSpc>
              <a:spcAft>
                <a:spcPts val="700"/>
              </a:spcAft>
              <a:buSzPct val="100000"/>
              <a:buChar char="▪"/>
            </a:pPr>
            <a:r>
              <a:rPr lang="en-US" sz="1400" b="1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Frühzeitige Einbindung</a:t>
            </a:r>
            <a:pPr indent="0" marL="0">
              <a:lnSpc>
                <a:spcPct val="125000"/>
              </a:lnSpc>
              <a:spcAft>
                <a:spcPts val="700"/>
              </a:spcAft>
              <a:buNone/>
            </a:pPr>
            <a:r>
              <a:rPr lang="en-US" sz="14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 bei Umstellungen vereinbaren; Balance Selbstorganisation/Führung klären, Führungszeit sichern, Infoaustausch justieren</a:t>
            </a:r>
            <a:endParaRPr lang="en-US" sz="1400" dirty="0"/>
          </a:p>
          <a:p>
            <a:pPr marL="342900" indent="-342900">
              <a:lnSpc>
                <a:spcPct val="125000"/>
              </a:lnSpc>
              <a:spcAft>
                <a:spcPts val="700"/>
              </a:spcAft>
              <a:buSzPct val="100000"/>
              <a:buChar char="▪"/>
            </a:pPr>
            <a:r>
              <a:rPr lang="en-US" sz="14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Beziehung: neue Teamregeln und offene Gesprächskultur bewusst absichern; </a:t>
            </a:r>
            <a:pPr indent="0" marL="0">
              <a:lnSpc>
                <a:spcPct val="125000"/>
              </a:lnSpc>
              <a:spcAft>
                <a:spcPts val="700"/>
              </a:spcAft>
              <a:buNone/>
            </a:pPr>
            <a:r>
              <a:rPr lang="en-US" sz="1400" b="1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Augenhöhe</a:t>
            </a:r>
            <a:pPr indent="0" marL="0">
              <a:lnSpc>
                <a:spcPct val="125000"/>
              </a:lnSpc>
              <a:spcAft>
                <a:spcPts val="700"/>
              </a:spcAft>
              <a:buNone/>
            </a:pPr>
            <a:r>
              <a:rPr lang="en-US" sz="14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 für alle sichern – meistgenanntes Kultur-Item</a:t>
            </a:r>
            <a:endParaRPr lang="en-US" sz="1400" dirty="0"/>
          </a:p>
          <a:p>
            <a:pPr marL="342900" indent="-342900">
              <a:lnSpc>
                <a:spcPct val="125000"/>
              </a:lnSpc>
              <a:spcAft>
                <a:spcPts val="700"/>
              </a:spcAft>
              <a:buSzPct val="100000"/>
              <a:buChar char="▪"/>
            </a:pPr>
            <a:r>
              <a:rPr lang="en-US" sz="1400" b="1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Konflikte</a:t>
            </a:r>
            <a:pPr indent="0" marL="0">
              <a:lnSpc>
                <a:spcPct val="125000"/>
              </a:lnSpc>
              <a:spcAft>
                <a:spcPts val="700"/>
              </a:spcAft>
              <a:buNone/>
            </a:pPr>
            <a:r>
              <a:rPr lang="en-US" sz="14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 offen ansprechbar halten, Unterstützung in Belastungsphasen im Blick, unterschiedliche Zukunftsperspektiven offen thematisieren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8321040" y="4718304"/>
            <a:ext cx="36576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5606A"/>
                </a:solidFill>
                <a:latin typeface="Century Gothic"/>
                <a:ea typeface="Century Gothic"/>
                <a:cs typeface="Century Gothic"/>
              </a:defRPr>
            </a:lvl1pPr>
          </a:lstStyle>
          <a:p>
            <a:pPr algn="r"/>
            <a:fld id="{F7021451-1387-4CA6-816F-3879F97B5CBC}" type="slidenum">
              <a:rPr b="0" lang="en-US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19456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2B9BC7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Anmerkung der Trainerin / des Trainers</a:t>
            </a:r>
            <a:endParaRPr lang="en-US" sz="2100" dirty="0"/>
          </a:p>
        </p:txBody>
      </p:sp>
      <p:sp>
        <p:nvSpPr>
          <p:cNvPr id="3" name="Shape 1"/>
          <p:cNvSpPr/>
          <p:nvPr/>
        </p:nvSpPr>
        <p:spPr>
          <a:xfrm>
            <a:off x="457200" y="640080"/>
            <a:ext cx="8229600" cy="20117"/>
          </a:xfrm>
          <a:prstGeom prst="rect">
            <a:avLst/>
          </a:prstGeom>
          <a:solidFill>
            <a:srgbClr val="1BA3A6"/>
          </a:solidFill>
          <a:ln w="12700">
            <a:solidFill>
              <a:srgbClr val="1BA3A6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914400"/>
            <a:ext cx="8046720" cy="3703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5000"/>
              </a:lnSpc>
              <a:spcAft>
                <a:spcPts val="800"/>
              </a:spcAft>
              <a:buSzPct val="100000"/>
              <a:buChar char="▪"/>
            </a:pPr>
            <a:r>
              <a:rPr lang="en-US" sz="16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Erfreuliche </a:t>
            </a:r>
            <a:pPr indent="0" marL="0">
              <a:lnSpc>
                <a:spcPct val="125000"/>
              </a:lnSpc>
              <a:spcAft>
                <a:spcPts val="800"/>
              </a:spcAft>
              <a:buNone/>
            </a:pPr>
            <a:r>
              <a:rPr lang="en-US" sz="1600" b="1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Gesamtentwicklung</a:t>
            </a:r>
            <a:pPr indent="0" marL="0">
              <a:lnSpc>
                <a:spcPct val="125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: seit der Ausgangsbefragung fast überall deutlich zugelegt – besonders Organisation, Führung, Gesprächskultur</a:t>
            </a:r>
            <a:endParaRPr lang="en-US" sz="1600" dirty="0"/>
          </a:p>
          <a:p>
            <a:pPr marL="342900" indent="-342900">
              <a:lnSpc>
                <a:spcPct val="125000"/>
              </a:lnSpc>
              <a:spcAft>
                <a:spcPts val="800"/>
              </a:spcAft>
              <a:buSzPct val="100000"/>
              <a:buChar char="▪"/>
            </a:pPr>
            <a:r>
              <a:rPr lang="en-US" sz="16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Bewertungen gehen weiter auseinander: dem größeren zufriedenen Teil steht eine kleinere </a:t>
            </a:r>
            <a:pPr indent="0" marL="0">
              <a:lnSpc>
                <a:spcPct val="125000"/>
              </a:lnSpc>
              <a:spcAft>
                <a:spcPts val="800"/>
              </a:spcAft>
              <a:buNone/>
            </a:pPr>
            <a:r>
              <a:rPr lang="en-US" sz="1600" b="1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kritische Gruppe</a:t>
            </a:r>
            <a:pPr indent="0" marL="0">
              <a:lnSpc>
                <a:spcPct val="125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 gegenüber</a:t>
            </a:r>
            <a:endParaRPr lang="en-US" sz="1600" dirty="0"/>
          </a:p>
          <a:p>
            <a:pPr marL="342900" indent="-342900">
              <a:lnSpc>
                <a:spcPct val="125000"/>
              </a:lnSpc>
              <a:spcAft>
                <a:spcPts val="800"/>
              </a:spcAft>
              <a:buSzPct val="100000"/>
              <a:buChar char="▪"/>
            </a:pPr>
            <a:r>
              <a:rPr lang="en-US" sz="16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Feld Strategie und Rolle: sinkende Bewertungen und kaum Verbesserungsvorschläge – ein Muster, das auf </a:t>
            </a:r>
            <a:pPr indent="0" marL="0">
              <a:lnSpc>
                <a:spcPct val="125000"/>
              </a:lnSpc>
              <a:spcAft>
                <a:spcPts val="800"/>
              </a:spcAft>
              <a:buNone/>
            </a:pPr>
            <a:r>
              <a:rPr lang="en-US" sz="1600" b="1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Resignation</a:t>
            </a:r>
            <a:pPr indent="0" marL="0">
              <a:lnSpc>
                <a:spcPct val="125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 hindeuten kann</a:t>
            </a:r>
            <a:endParaRPr lang="en-US" sz="1600" dirty="0"/>
          </a:p>
          <a:p>
            <a:pPr marL="342900" indent="-342900">
              <a:lnSpc>
                <a:spcPct val="125000"/>
              </a:lnSpc>
              <a:spcAft>
                <a:spcPts val="800"/>
              </a:spcAft>
              <a:buSzPct val="100000"/>
              <a:buChar char="▪"/>
            </a:pPr>
            <a:r>
              <a:rPr lang="en-US" sz="16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Empfehlung: Thema im nächsten Workshop aufgreifen und mit der Geschäftsleitung eine belastbare Aussage zur </a:t>
            </a:r>
            <a:pPr indent="0" marL="0">
              <a:lnSpc>
                <a:spcPct val="125000"/>
              </a:lnSpc>
              <a:spcAft>
                <a:spcPts val="800"/>
              </a:spcAft>
              <a:buNone/>
            </a:pPr>
            <a:r>
              <a:rPr lang="en-US" sz="1600" b="1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Zukunft des Bereichs</a:t>
            </a:r>
            <a:pPr indent="0" marL="0">
              <a:lnSpc>
                <a:spcPct val="125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 vorbereiten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8321040" y="4718304"/>
            <a:ext cx="36576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5606A"/>
                </a:solidFill>
                <a:latin typeface="Century Gothic"/>
                <a:ea typeface="Century Gothic"/>
                <a:cs typeface="Century Gothic"/>
              </a:defRPr>
            </a:lvl1pPr>
          </a:lstStyle>
          <a:p>
            <a:pPr algn="r"/>
            <a:fld id="{F7021451-1387-4CA6-816F-3879F97B5CBC}" type="slidenum">
              <a:rPr b="0" lang="en-US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19456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2B9BC7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Ihre Ansprechpartnerin / Ihr Ansprechpartner</a:t>
            </a:r>
            <a:endParaRPr lang="en-US" sz="2100" dirty="0"/>
          </a:p>
        </p:txBody>
      </p:sp>
      <p:sp>
        <p:nvSpPr>
          <p:cNvPr id="3" name="Shape 1"/>
          <p:cNvSpPr/>
          <p:nvPr/>
        </p:nvSpPr>
        <p:spPr>
          <a:xfrm>
            <a:off x="457200" y="640080"/>
            <a:ext cx="8229600" cy="20117"/>
          </a:xfrm>
          <a:prstGeom prst="rect">
            <a:avLst/>
          </a:prstGeom>
          <a:solidFill>
            <a:srgbClr val="1BA3A6"/>
          </a:solidFill>
          <a:ln w="12700">
            <a:solidFill>
              <a:srgbClr val="1BA3A6">
                <a:alpha val="0"/>
              </a:srgbClr>
            </a:solidFill>
            <a:prstDash val="solid"/>
          </a:ln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960120"/>
            <a:ext cx="930539" cy="7315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57200" y="1828800"/>
            <a:ext cx="822960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RSC² Coaching Consulting</a:t>
            </a:r>
            <a:endParaRPr lang="en-US" sz="13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Roger Schlegel</a:t>
            </a:r>
            <a:endParaRPr lang="en-US" sz="13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Im Mühlahl 6</a:t>
            </a:r>
            <a:endParaRPr lang="en-US" sz="13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61203 Reichelsheim</a:t>
            </a:r>
            <a:endParaRPr lang="en-US" sz="13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mail@roger-schlegel.de</a:t>
            </a:r>
            <a:endParaRPr lang="en-US" sz="13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www.roger-schlegel.de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457200" y="3886200"/>
            <a:ext cx="8229600" cy="12802"/>
          </a:xfrm>
          <a:prstGeom prst="rect">
            <a:avLst/>
          </a:prstGeom>
          <a:solidFill>
            <a:srgbClr val="E5E8EA"/>
          </a:solidFill>
          <a:ln w="12700">
            <a:solidFill>
              <a:srgbClr val="E5E8EA">
                <a:alpha val="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457200" y="397764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55606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Der TEAM-CHECKUP wird bereitgestellt von</a:t>
            </a:r>
            <a:endParaRPr lang="en-US" sz="10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55606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RSC² Coaching Consulting, Roger Schlegel</a:t>
            </a:r>
            <a:endParaRPr lang="en-US" sz="10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55606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Im Mühlahl 6, 61203 Reichelsheim · www.teamcheckup.de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8321040" y="4718304"/>
            <a:ext cx="36576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5606A"/>
                </a:solidFill>
                <a:latin typeface="Century Gothic"/>
                <a:ea typeface="Century Gothic"/>
                <a:cs typeface="Century Gothic"/>
              </a:defRPr>
            </a:lvl1pPr>
          </a:lstStyle>
          <a:p>
            <a:pPr algn="r"/>
            <a:fld id="{F7021451-1387-4CA6-816F-3879F97B5CBC}" type="slidenum">
              <a:rPr b="0" lang="en-US"/>
              <a:t>17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19456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2B9BC7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Ergebnisse auf einen Blick</a:t>
            </a:r>
            <a:endParaRPr lang="en-US" sz="2100" dirty="0"/>
          </a:p>
        </p:txBody>
      </p:sp>
      <p:sp>
        <p:nvSpPr>
          <p:cNvPr id="3" name="Shape 1"/>
          <p:cNvSpPr/>
          <p:nvPr/>
        </p:nvSpPr>
        <p:spPr>
          <a:xfrm>
            <a:off x="457200" y="640080"/>
            <a:ext cx="8229600" cy="20117"/>
          </a:xfrm>
          <a:prstGeom prst="rect">
            <a:avLst/>
          </a:prstGeom>
          <a:solidFill>
            <a:srgbClr val="1BA3A6"/>
          </a:solidFill>
          <a:ln w="12700">
            <a:solidFill>
              <a:srgbClr val="1BA3A6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65760" y="1051560"/>
            <a:ext cx="2651760" cy="1691640"/>
          </a:xfrm>
          <a:prstGeom prst="rect">
            <a:avLst/>
          </a:prstGeom>
          <a:solidFill>
            <a:srgbClr val="D9D9D9"/>
          </a:solidFill>
          <a:ln w="12700">
            <a:solidFill>
              <a:srgbClr val="D9D9D9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75488" y="1161288"/>
            <a:ext cx="2432304" cy="1472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2600" b="1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⌀ 1,10</a:t>
            </a:r>
            <a:endParaRPr lang="en-US" sz="260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55606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bewertet das Team die Teamsituation im Durchschnitt über alle Aspekte (Skala −5 bis +5)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3246120" y="1051560"/>
            <a:ext cx="2651760" cy="1691640"/>
          </a:xfrm>
          <a:prstGeom prst="rect">
            <a:avLst/>
          </a:prstGeom>
          <a:solidFill>
            <a:srgbClr val="D9D9D9"/>
          </a:solidFill>
          <a:ln w="12700">
            <a:solidFill>
              <a:srgbClr val="D9D9D9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355848" y="1161288"/>
            <a:ext cx="2432304" cy="1472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2600" b="1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10</a:t>
            </a:r>
            <a:endParaRPr lang="en-US" sz="260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ausgewertete Fragebögen</a:t>
            </a:r>
            <a:endParaRPr lang="en-US" sz="260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55606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anonyme Rückmeldungen aus dem Team</a:t>
            </a:r>
            <a:endParaRPr lang="en-US" sz="2600" dirty="0"/>
          </a:p>
        </p:txBody>
      </p:sp>
      <p:sp>
        <p:nvSpPr>
          <p:cNvPr id="8" name="Shape 6"/>
          <p:cNvSpPr/>
          <p:nvPr/>
        </p:nvSpPr>
        <p:spPr>
          <a:xfrm>
            <a:off x="6126480" y="1051560"/>
            <a:ext cx="2651760" cy="1691640"/>
          </a:xfrm>
          <a:prstGeom prst="rect">
            <a:avLst/>
          </a:prstGeom>
          <a:solidFill>
            <a:srgbClr val="D9D9D9"/>
          </a:solidFill>
          <a:ln w="12700">
            <a:solidFill>
              <a:srgbClr val="D9D9D9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236208" y="1161288"/>
            <a:ext cx="2432304" cy="1472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2600" b="1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70 %</a:t>
            </a:r>
            <a:endParaRPr lang="en-US" sz="260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positiv</a:t>
            </a:r>
            <a:endParaRPr lang="en-US" sz="260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55606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der Teammitglieder bewerten die Teamsituation im Mittel positiv</a:t>
            </a:r>
            <a:endParaRPr lang="en-US" sz="2600" dirty="0"/>
          </a:p>
        </p:txBody>
      </p:sp>
      <p:sp>
        <p:nvSpPr>
          <p:cNvPr id="10" name="Shape 8"/>
          <p:cNvSpPr/>
          <p:nvPr/>
        </p:nvSpPr>
        <p:spPr>
          <a:xfrm>
            <a:off x="1805940" y="2971800"/>
            <a:ext cx="2651760" cy="1691640"/>
          </a:xfrm>
          <a:prstGeom prst="rect">
            <a:avLst/>
          </a:prstGeom>
          <a:solidFill>
            <a:srgbClr val="D9D9D9"/>
          </a:solidFill>
          <a:ln w="12700">
            <a:solidFill>
              <a:srgbClr val="D9D9D9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915668" y="3081528"/>
            <a:ext cx="2432304" cy="1472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2600" b="1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30 %</a:t>
            </a:r>
            <a:endParaRPr lang="en-US" sz="260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negativ</a:t>
            </a:r>
            <a:endParaRPr lang="en-US" sz="260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55606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der Teammitglieder bewerten die Teamsituation im Mittel negativ</a:t>
            </a:r>
            <a:endParaRPr lang="en-US" sz="2600" dirty="0"/>
          </a:p>
        </p:txBody>
      </p:sp>
      <p:sp>
        <p:nvSpPr>
          <p:cNvPr id="12" name="Shape 10"/>
          <p:cNvSpPr/>
          <p:nvPr/>
        </p:nvSpPr>
        <p:spPr>
          <a:xfrm>
            <a:off x="4686300" y="2971800"/>
            <a:ext cx="2651760" cy="1691640"/>
          </a:xfrm>
          <a:prstGeom prst="rect">
            <a:avLst/>
          </a:prstGeom>
          <a:solidFill>
            <a:srgbClr val="D9D9D9"/>
          </a:solidFill>
          <a:ln w="12700">
            <a:solidFill>
              <a:srgbClr val="D9D9D9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96028" y="3081528"/>
            <a:ext cx="2432304" cy="1472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2600" b="1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57</a:t>
            </a:r>
            <a:endParaRPr lang="en-US" sz="260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33383D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Optimierungsbedarfe</a:t>
            </a:r>
            <a:endParaRPr lang="en-US" sz="260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55606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sehen die Teammitglieder insgesamt – das sind 11 % der möglichen Nennungen</a:t>
            </a:r>
            <a:endParaRPr lang="en-US" sz="2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8321040" y="4718304"/>
            <a:ext cx="36576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5606A"/>
                </a:solidFill>
                <a:latin typeface="Century Gothic"/>
                <a:ea typeface="Century Gothic"/>
                <a:cs typeface="Century Gothic"/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19456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2B9BC7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Übersicht</a:t>
            </a:r>
            <a:endParaRPr lang="en-US" sz="2100" dirty="0"/>
          </a:p>
        </p:txBody>
      </p:sp>
      <p:sp>
        <p:nvSpPr>
          <p:cNvPr id="3" name="Shape 1"/>
          <p:cNvSpPr/>
          <p:nvPr/>
        </p:nvSpPr>
        <p:spPr>
          <a:xfrm>
            <a:off x="457200" y="640080"/>
            <a:ext cx="8229600" cy="20117"/>
          </a:xfrm>
          <a:prstGeom prst="rect">
            <a:avLst/>
          </a:prstGeom>
          <a:solidFill>
            <a:srgbClr val="1BA3A6"/>
          </a:solidFill>
          <a:ln w="12700">
            <a:solidFill>
              <a:srgbClr val="1BA3A6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694944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5606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Wo steht welches Themenfeld – zwischen Bewertung und Optimierungsbedarf?</a:t>
            </a:r>
            <a:endParaRPr lang="en-US" sz="12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5727" y="1060704"/>
            <a:ext cx="6092546" cy="3584448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8321040" y="4718304"/>
            <a:ext cx="36576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5606A"/>
                </a:solidFill>
                <a:latin typeface="Century Gothic"/>
                <a:ea typeface="Century Gothic"/>
                <a:cs typeface="Century Gothic"/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19456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2B9BC7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Stimmungsbild</a:t>
            </a:r>
            <a:endParaRPr lang="en-US" sz="2100" dirty="0"/>
          </a:p>
        </p:txBody>
      </p:sp>
      <p:sp>
        <p:nvSpPr>
          <p:cNvPr id="3" name="Shape 1"/>
          <p:cNvSpPr/>
          <p:nvPr/>
        </p:nvSpPr>
        <p:spPr>
          <a:xfrm>
            <a:off x="457200" y="640080"/>
            <a:ext cx="8229600" cy="20117"/>
          </a:xfrm>
          <a:prstGeom prst="rect">
            <a:avLst/>
          </a:prstGeom>
          <a:solidFill>
            <a:srgbClr val="1BA3A6"/>
          </a:solidFill>
          <a:ln w="12700">
            <a:solidFill>
              <a:srgbClr val="1BA3A6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694944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5606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Wo sieht das Team Stärken und Schwächen – wie ist der Gesamteindruck?</a:t>
            </a:r>
            <a:endParaRPr lang="en-US" sz="12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27747" y="1060704"/>
            <a:ext cx="6288505" cy="3584448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8321040" y="4718304"/>
            <a:ext cx="36576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5606A"/>
                </a:solidFill>
                <a:latin typeface="Century Gothic"/>
                <a:ea typeface="Century Gothic"/>
                <a:cs typeface="Century Gothic"/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19456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2B9BC7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Verteilung im Team</a:t>
            </a:r>
            <a:endParaRPr lang="en-US" sz="2100" dirty="0"/>
          </a:p>
        </p:txBody>
      </p:sp>
      <p:sp>
        <p:nvSpPr>
          <p:cNvPr id="3" name="Shape 1"/>
          <p:cNvSpPr/>
          <p:nvPr/>
        </p:nvSpPr>
        <p:spPr>
          <a:xfrm>
            <a:off x="457200" y="640080"/>
            <a:ext cx="8229600" cy="20117"/>
          </a:xfrm>
          <a:prstGeom prst="rect">
            <a:avLst/>
          </a:prstGeom>
          <a:solidFill>
            <a:srgbClr val="1BA3A6"/>
          </a:solidFill>
          <a:ln w="12700">
            <a:solidFill>
              <a:srgbClr val="1BA3A6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694944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5606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Wie einhellig ist die Stimmung im Team je Themenfeld?</a:t>
            </a:r>
            <a:endParaRPr lang="en-US" sz="12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09711" y="1060704"/>
            <a:ext cx="3924578" cy="3584448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8321040" y="4718304"/>
            <a:ext cx="36576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5606A"/>
                </a:solidFill>
                <a:latin typeface="Century Gothic"/>
                <a:ea typeface="Century Gothic"/>
                <a:cs typeface="Century Gothic"/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19456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2B9BC7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Optimierungspotenziale</a:t>
            </a:r>
            <a:endParaRPr lang="en-US" sz="2100" dirty="0"/>
          </a:p>
        </p:txBody>
      </p:sp>
      <p:sp>
        <p:nvSpPr>
          <p:cNvPr id="3" name="Shape 1"/>
          <p:cNvSpPr/>
          <p:nvPr/>
        </p:nvSpPr>
        <p:spPr>
          <a:xfrm>
            <a:off x="457200" y="640080"/>
            <a:ext cx="8229600" cy="20117"/>
          </a:xfrm>
          <a:prstGeom prst="rect">
            <a:avLst/>
          </a:prstGeom>
          <a:solidFill>
            <a:srgbClr val="1BA3A6"/>
          </a:solidFill>
          <a:ln w="12700">
            <a:solidFill>
              <a:srgbClr val="1BA3A6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694944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5606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Wie viel Optimierungsbedarf benennt das Team je Themenfeld?</a:t>
            </a:r>
            <a:endParaRPr lang="en-US" sz="12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5727" y="1060704"/>
            <a:ext cx="6092546" cy="3584448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8321040" y="4718304"/>
            <a:ext cx="36576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5606A"/>
                </a:solidFill>
                <a:latin typeface="Century Gothic"/>
                <a:ea typeface="Century Gothic"/>
                <a:cs typeface="Century Gothic"/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19456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2B9BC7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Stimmungsbild je Teammitglied</a:t>
            </a:r>
            <a:endParaRPr lang="en-US" sz="2100" dirty="0"/>
          </a:p>
        </p:txBody>
      </p:sp>
      <p:sp>
        <p:nvSpPr>
          <p:cNvPr id="3" name="Shape 1"/>
          <p:cNvSpPr/>
          <p:nvPr/>
        </p:nvSpPr>
        <p:spPr>
          <a:xfrm>
            <a:off x="457200" y="640080"/>
            <a:ext cx="8229600" cy="20117"/>
          </a:xfrm>
          <a:prstGeom prst="rect">
            <a:avLst/>
          </a:prstGeom>
          <a:solidFill>
            <a:srgbClr val="1BA3A6"/>
          </a:solidFill>
          <a:ln w="12700">
            <a:solidFill>
              <a:srgbClr val="1BA3A6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694944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5606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Wie bewerten die einzelnen Teammitglieder die Situation?</a:t>
            </a:r>
            <a:endParaRPr lang="en-US" sz="12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9460" y="1060704"/>
            <a:ext cx="7145079" cy="3584448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8321040" y="4718304"/>
            <a:ext cx="36576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5606A"/>
                </a:solidFill>
                <a:latin typeface="Century Gothic"/>
                <a:ea typeface="Century Gothic"/>
                <a:cs typeface="Century Gothic"/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19456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2B9BC7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Teamverstärker und Teambremsen</a:t>
            </a:r>
            <a:endParaRPr lang="en-US" sz="2100" dirty="0"/>
          </a:p>
        </p:txBody>
      </p:sp>
      <p:sp>
        <p:nvSpPr>
          <p:cNvPr id="3" name="Shape 1"/>
          <p:cNvSpPr/>
          <p:nvPr/>
        </p:nvSpPr>
        <p:spPr>
          <a:xfrm>
            <a:off x="457200" y="640080"/>
            <a:ext cx="8229600" cy="20117"/>
          </a:xfrm>
          <a:prstGeom prst="rect">
            <a:avLst/>
          </a:prstGeom>
          <a:solidFill>
            <a:srgbClr val="1BA3A6"/>
          </a:solidFill>
          <a:ln w="12700">
            <a:solidFill>
              <a:srgbClr val="1BA3A6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694944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5606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Wie wirken die Ergebnisse auf Fitness und Resilienz des Teams?</a:t>
            </a:r>
            <a:endParaRPr lang="en-US" sz="12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70052" y="1060704"/>
            <a:ext cx="6603896" cy="3584448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8321040" y="4718304"/>
            <a:ext cx="36576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5606A"/>
                </a:solidFill>
                <a:latin typeface="Century Gothic"/>
                <a:ea typeface="Century Gothic"/>
                <a:cs typeface="Century Gothic"/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19456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2B9BC7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Optimierungspotenziale je Parameter</a:t>
            </a:r>
            <a:endParaRPr lang="en-US" sz="2100" dirty="0"/>
          </a:p>
        </p:txBody>
      </p:sp>
      <p:sp>
        <p:nvSpPr>
          <p:cNvPr id="3" name="Shape 1"/>
          <p:cNvSpPr/>
          <p:nvPr/>
        </p:nvSpPr>
        <p:spPr>
          <a:xfrm>
            <a:off x="457200" y="640080"/>
            <a:ext cx="8229600" cy="20117"/>
          </a:xfrm>
          <a:prstGeom prst="rect">
            <a:avLst/>
          </a:prstGeom>
          <a:solidFill>
            <a:srgbClr val="1BA3A6"/>
          </a:solidFill>
          <a:ln w="12700">
            <a:solidFill>
              <a:srgbClr val="1BA3A6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694944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5606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Auf welches Ziel zahlen die Optimierungsimpulse am ehesten ein?</a:t>
            </a:r>
            <a:endParaRPr lang="en-US" sz="12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70052" y="1060704"/>
            <a:ext cx="6603896" cy="3584448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8321040" y="4718304"/>
            <a:ext cx="36576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5606A"/>
                </a:solidFill>
                <a:latin typeface="Century Gothic"/>
                <a:ea typeface="Century Gothic"/>
                <a:cs typeface="Century Gothic"/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RSC² Coaching Consulting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TEAM-CHECKUP – Muster AG · Team Kundenservice</dc:title>
  <dc:subject>Ergebnisse der Team-Befragung</dc:subject>
  <dc:creator>RSC² Coaching Consulting</dc:creator>
  <cp:lastModifiedBy>RSC² Coaching Consulting</cp:lastModifiedBy>
  <cp:revision>1</cp:revision>
  <dcterms:created xsi:type="dcterms:W3CDTF">2026-08-21T07:57:45Z</dcterms:created>
  <dcterms:modified xsi:type="dcterms:W3CDTF">2026-08-21T07:57:45Z</dcterms:modified>
</cp:coreProperties>
</file>